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0689336" cy="7562088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689336" cy="7562088"/>
          </a:xfrm>
          <a:prstGeom prst="rect">
            <a:avLst/>
          </a:prstGeom>
          <a:solidFill>
            <a:srgbClr val="1B2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640080" y="713232"/>
            <a:ext cx="100584" cy="100584"/>
          </a:xfrm>
          <a:prstGeom prst="ellipse">
            <a:avLst/>
          </a:prstGeom>
          <a:solidFill>
            <a:srgbClr val="C72C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41248" y="64008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100">
                <a:solidFill>
                  <a:srgbClr val="CCCCCC"/>
                </a:solidFill>
                <a:latin typeface="AppleSDGothicNeo"/>
              </a:rPr>
              <a:t>연세새봄의원 · 2026년 2분기 키성장 광고 보고서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828800"/>
            <a:ext cx="94183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b="1" sz="3600">
                <a:solidFill>
                  <a:srgbClr val="CCCCCC"/>
                </a:solidFill>
                <a:latin typeface="AppleSDGothicNeo"/>
              </a:rPr>
              <a:t>지난 4개월간 같은 광고가 새고 있었습니다.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606040"/>
            <a:ext cx="94183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b="1" sz="3600">
                <a:solidFill>
                  <a:srgbClr val="FFFFFF"/>
                </a:solidFill>
                <a:latin typeface="AppleSDGothicNeo"/>
              </a:rPr>
              <a:t>5월에 단 하나를 바꿔 </a:t>
            </a:r>
            <a:r>
              <a:rPr b="1" sz="3600">
                <a:solidFill>
                  <a:srgbClr val="C72C2C"/>
                </a:solidFill>
                <a:latin typeface="AppleSDGothicNeo"/>
              </a:rPr>
              <a:t>8배의 결과</a:t>
            </a:r>
            <a:r>
              <a:rPr b="1" sz="3600">
                <a:solidFill>
                  <a:srgbClr val="FFFFFF"/>
                </a:solidFill>
                <a:latin typeface="AppleSDGothicNeo"/>
              </a:rPr>
              <a:t>를 만들었습니다.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520440"/>
            <a:ext cx="94183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1800">
                <a:solidFill>
                  <a:srgbClr val="CCCCCC"/>
                </a:solidFill>
                <a:latin typeface="AppleSDGothicNeo"/>
              </a:rPr>
              <a:t>이 보고서는 그 발견을 다음 12주에 재현하기 위한 계획입니다.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6675120"/>
            <a:ext cx="9409176" cy="8000"/>
          </a:xfrm>
          <a:prstGeom prst="rect">
            <a:avLst/>
          </a:prstGeom>
          <a:solidFill>
            <a:srgbClr val="5555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8122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1000">
                <a:solidFill>
                  <a:srgbClr val="AAAAAA"/>
                </a:solidFill>
                <a:latin typeface="AppleSDGothicNeo"/>
              </a:rPr>
              <a:t>발행 · 2026년 6월 4일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0" y="68122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b="0" sz="1000">
                <a:solidFill>
                  <a:srgbClr val="AAAAAA"/>
                </a:solidFill>
                <a:latin typeface="AppleSDGothicNeo"/>
              </a:rPr>
              <a:t>분기 · 2026.06.04 ~ 08.26 (12주)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0" y="6812280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1" sz="1000">
                <a:solidFill>
                  <a:srgbClr val="FFFFFF"/>
                </a:solidFill>
                <a:latin typeface="AppleSDGothicNeo"/>
              </a:rPr>
              <a:t>결정 요청서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689336" cy="7562088"/>
          </a:xfrm>
          <a:prstGeom prst="rect">
            <a:avLst/>
          </a:prstGeom>
          <a:solidFill>
            <a:srgbClr val="FA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6B7280"/>
                </a:solidFill>
                <a:latin typeface="AppleSDGothicNeo"/>
              </a:rPr>
              <a:t>1막 · </a:t>
            </a:r>
            <a:r>
              <a:rPr b="1" sz="1000">
                <a:solidFill>
                  <a:srgbClr val="C72C2C"/>
                </a:solidFill>
                <a:latin typeface="AppleSDGothicNeo"/>
              </a:rPr>
              <a:t>지난 4개월 동안 우리에게 일어난 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80" y="41148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1000">
                <a:solidFill>
                  <a:srgbClr val="6B7280"/>
                </a:solidFill>
                <a:latin typeface="AppleSDGothicNeo"/>
              </a:rPr>
              <a:t>PROBLEM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49808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005840"/>
            <a:ext cx="94183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b="1" sz="2400">
                <a:solidFill>
                  <a:srgbClr val="1B2A4E"/>
                </a:solidFill>
                <a:latin typeface="AppleSDGothicNeo"/>
              </a:rPr>
              <a:t>같은 광고 두 개를 70일 반복했더니, 4월에 광고비가</a:t>
            </a:r>
          </a:p>
          <a:p>
            <a:pPr algn="l">
              <a:lnSpc>
                <a:spcPct val="125000"/>
              </a:lnSpc>
            </a:pPr>
            <a:r>
              <a:rPr b="1" sz="2400">
                <a:solidFill>
                  <a:srgbClr val="1B2A4E"/>
                </a:solidFill>
                <a:latin typeface="AppleSDGothicNeo"/>
              </a:rPr>
              <a:t>4배로 뛰었고 환자 메시지는 절반으로 줄었습니다.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468880"/>
            <a:ext cx="4754880" cy="4114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2월부터 5월까지 우리는 인스타그램과 페이스북에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두 가지 광고만 운영했습니다. 영상 한 개(Grow Taller)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와 포스터 한 장. 이 두 가지가 인도네시아·말레이시아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두 나라 청중에게 매일 반복 노출되었습니다.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/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4개월간 1,592명에게서 메시지가 왔습니다. 그중 84%가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우리 답장에 다시 응답했고, 최종 8명이 진료를 시작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했습니다. 환자 한 명을 모시는 데 든 광고비는 약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RM 2,716 — 우리 돈으로 약 79만 원. 의료 분야에서는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낮은 편에 속하는 우수한 수치입니다.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/>
            </a:r>
          </a:p>
          <a:p>
            <a:pPr algn="l">
              <a:lnSpc>
                <a:spcPct val="145000"/>
              </a:lnSpc>
            </a:pPr>
            <a:r>
              <a:rPr b="1" sz="1300">
                <a:solidFill>
                  <a:srgbClr val="C72C2C"/>
                </a:solidFill>
                <a:latin typeface="AppleSDGothicNeo"/>
              </a:rPr>
              <a:t>문제는 4월에 터졌습니다. </a:t>
            </a:r>
            <a:r>
              <a:rPr b="0" sz="1300">
                <a:solidFill>
                  <a:srgbClr val="1F2937"/>
                </a:solidFill>
                <a:latin typeface="AppleSDGothicNeo"/>
              </a:rPr>
              <a:t>같은 광고가 같은 사람들에게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70일째 노출되자 사람들이 광고를 무시하기 시작했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습니다. 메시지 1건당 광고비가 2월·3월에는 약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RM 12-15였는데, 4월에는 RM 49.59까지 치솟았습니다.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4배 비싸진 것입니다. 마케팅에서는 이를 "광고 피로"</a:t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1F2937"/>
                </a:solidFill>
                <a:latin typeface="AppleSDGothicNeo"/>
              </a:rPr>
              <a:t>라고 부릅니다.</a:t>
            </a:r>
          </a:p>
        </p:txBody>
      </p:sp>
      <p:pic>
        <p:nvPicPr>
          <p:cNvPr id="8" name="Picture 7" descr="chart_apri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280" y="2377440"/>
            <a:ext cx="4389120" cy="225986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669280" y="5989320"/>
            <a:ext cx="4389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b="1" sz="1000">
                <a:solidFill>
                  <a:srgbClr val="6B7280"/>
                </a:solidFill>
                <a:latin typeface="AppleSDGothicNeo"/>
              </a:rPr>
              <a:t>월별 메시지 1건당 광고비 (인도네시아 · 단위 RM)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0" y="6217920"/>
            <a:ext cx="4389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b="0" sz="900">
                <a:solidFill>
                  <a:srgbClr val="9CA3AF"/>
                </a:solidFill>
                <a:latin typeface="AppleSDGothicNeo"/>
              </a:rPr>
              <a:t>1 말레이시아 링깃(RM) ≈ 약 290원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6995160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711403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출처 · Meta 광고 관리자 데이터, 2026년 2월 1일 ~ 5월 31일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55279" y="7114032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2 / 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689336" cy="7562088"/>
          </a:xfrm>
          <a:prstGeom prst="rect">
            <a:avLst/>
          </a:prstGeom>
          <a:solidFill>
            <a:srgbClr val="FA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6B7280"/>
                </a:solidFill>
                <a:latin typeface="AppleSDGothicNeo"/>
              </a:rPr>
              <a:t>2막 · </a:t>
            </a:r>
            <a:r>
              <a:rPr b="1" sz="1000">
                <a:solidFill>
                  <a:srgbClr val="C72C2C"/>
                </a:solidFill>
                <a:latin typeface="AppleSDGothicNeo"/>
              </a:rPr>
              <a:t>5월에 우리가 발견한 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80" y="41148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1000">
                <a:solidFill>
                  <a:srgbClr val="6B7280"/>
                </a:solidFill>
                <a:latin typeface="AppleSDGothicNeo"/>
              </a:rPr>
              <a:t>BREAKTHROUGH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49808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005840"/>
            <a:ext cx="941832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b="1" sz="2400">
                <a:solidFill>
                  <a:srgbClr val="1B2A4E"/>
                </a:solidFill>
                <a:latin typeface="AppleSDGothicNeo"/>
              </a:rPr>
              <a:t>5월 26일에 우리는 광고를 한 글자도 바꾸지 않고</a:t>
            </a:r>
          </a:p>
          <a:p>
            <a:pPr algn="l">
              <a:lnSpc>
                <a:spcPct val="125000"/>
              </a:lnSpc>
            </a:pPr>
            <a:r>
              <a:rPr b="1" sz="2400">
                <a:solidFill>
                  <a:srgbClr val="1B2A4E"/>
                </a:solidFill>
                <a:latin typeface="AppleSDGothicNeo"/>
              </a:rPr>
              <a:t>단 하나만 바꿨습니다 — </a:t>
            </a:r>
            <a:r>
              <a:rPr b="1" sz="2400">
                <a:solidFill>
                  <a:srgbClr val="C72C2C"/>
                </a:solidFill>
                <a:latin typeface="AppleSDGothicNeo"/>
              </a:rPr>
              <a:t>"누구에게 보여줄 것인가".</a:t>
            </a:r>
          </a:p>
        </p:txBody>
      </p:sp>
      <p:pic>
        <p:nvPicPr>
          <p:cNvPr id="7" name="Picture 6" descr="chart_brea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377440"/>
            <a:ext cx="4846320" cy="249386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" y="5989320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b="1" sz="1000">
                <a:solidFill>
                  <a:srgbClr val="6B7280"/>
                </a:solidFill>
                <a:latin typeface="AppleSDGothicNeo"/>
              </a:rPr>
              <a:t>인도네시아 메시지 연결 — 같은 광고, 다른 청중 구성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0720" y="2377440"/>
            <a:ext cx="4297680" cy="4114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b="1" sz="1300">
                <a:solidFill>
                  <a:srgbClr val="1B2A4E"/>
                </a:solidFill>
                <a:latin typeface="AppleSDGothicNeo"/>
              </a:rPr>
              <a:t>5월 26일부터 28일까지 6일 동안 </a:t>
            </a:r>
            <a:r>
              <a:rPr b="0" sz="1300">
                <a:solidFill>
                  <a:srgbClr val="1F2937"/>
                </a:solidFill>
                <a:latin typeface="AppleSDGothicNeo"/>
              </a:rPr>
              <a:t>우리는 인도네시아 한 곳에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단독으로 운영되던 광고 그룹을 다섯 나라(인도네시아,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말레이시아, 싱가포르, 베트남, 인도)로 따로 분리했습니다.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/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영상도, 사진도, 글귀도 그대로였습니다. 바꾼 것은 단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하나, 페이스북이 광고를 어떤 사람들에게 보여줄지의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기준이었습니다.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/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결과는 즉시 나타났습니다.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  · 광고비 </a:t>
            </a:r>
            <a:r>
              <a:rPr b="1" sz="1250">
                <a:solidFill>
                  <a:srgbClr val="1B2A4E"/>
                </a:solidFill>
                <a:latin typeface="AppleSDGothicNeo"/>
              </a:rPr>
              <a:t>27% 감소</a:t>
            </a:r>
            <a:r>
              <a:rPr b="0" sz="1250">
                <a:solidFill>
                  <a:srgbClr val="1F2937"/>
                </a:solidFill>
                <a:latin typeface="AppleSDGothicNeo"/>
              </a:rPr>
              <a:t> (RM 2,479 → RM 1,819)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  · 메시지 연결 </a:t>
            </a:r>
            <a:r>
              <a:rPr b="1" sz="1250">
                <a:solidFill>
                  <a:srgbClr val="0F8B65"/>
                </a:solidFill>
                <a:latin typeface="AppleSDGothicNeo"/>
              </a:rPr>
              <a:t>8배 증가</a:t>
            </a:r>
            <a:r>
              <a:rPr b="0" sz="1250">
                <a:solidFill>
                  <a:srgbClr val="1F2937"/>
                </a:solidFill>
                <a:latin typeface="AppleSDGothicNeo"/>
              </a:rPr>
              <a:t> (50건 → 401건)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  · 메시지 1건당 비용 </a:t>
            </a:r>
            <a:r>
              <a:rPr b="1" sz="1250">
                <a:solidFill>
                  <a:srgbClr val="0F8B65"/>
                </a:solidFill>
                <a:latin typeface="AppleSDGothicNeo"/>
              </a:rPr>
              <a:t>11배 회복</a:t>
            </a:r>
            <a:r>
              <a:rPr b="0" sz="1250">
                <a:solidFill>
                  <a:srgbClr val="1F2937"/>
                </a:solidFill>
                <a:latin typeface="AppleSDGothicNeo"/>
              </a:rPr>
              <a:t> (RM 49.59 → RM 4.54)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/>
            </a:r>
          </a:p>
          <a:p>
            <a:pPr algn="l">
              <a:lnSpc>
                <a:spcPct val="150000"/>
              </a:lnSpc>
            </a:pPr>
            <a:r>
              <a:rPr b="1" sz="1250">
                <a:solidFill>
                  <a:srgbClr val="1B2A4E"/>
                </a:solidFill>
                <a:latin typeface="AppleSDGothicNeo"/>
              </a:rPr>
              <a:t>왜 이렇게 되었을까요? 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두 나라 청중을 따로 분리하기 전까지, 페이스북은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광고를 누구에게 어떻게 보일지 정확히 학습할 수 없었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습니다. 두 나라를 나누는 순간, 페이스북은 인도네시아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사람들 중 우리 광고에 반응할 만한 사람을 더 빠르고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정확하게 찾기 시작했습니다. 같은 광고가 "더 정확한</a:t>
            </a:r>
          </a:p>
          <a:p>
            <a:pPr algn="l">
              <a:lnSpc>
                <a:spcPct val="150000"/>
              </a:lnSpc>
            </a:pPr>
            <a:r>
              <a:rPr b="0" sz="1250">
                <a:solidFill>
                  <a:srgbClr val="1F2937"/>
                </a:solidFill>
                <a:latin typeface="AppleSDGothicNeo"/>
              </a:rPr>
              <a:t>사람"에게 보여진 것입니다.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6995160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711403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이 6일이 우리의 모든 가설을 정리했습니다 — 결정 변수는 광고비도, 소재 교체도 아니었습니다.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79" y="7114032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3 /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689336" cy="7562088"/>
          </a:xfrm>
          <a:prstGeom prst="rect">
            <a:avLst/>
          </a:prstGeom>
          <a:solidFill>
            <a:srgbClr val="FA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6B7280"/>
                </a:solidFill>
                <a:latin typeface="AppleSDGothicNeo"/>
              </a:rPr>
              <a:t>2막 보충 · </a:t>
            </a:r>
            <a:r>
              <a:rPr b="1" sz="1000">
                <a:solidFill>
                  <a:srgbClr val="C72C2C"/>
                </a:solidFill>
                <a:latin typeface="AppleSDGothicNeo"/>
              </a:rPr>
              <a:t>두 시장은 같은 캠페인의 다른 역할이었습니다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80" y="41148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1000">
                <a:solidFill>
                  <a:srgbClr val="6B7280"/>
                </a:solidFill>
                <a:latin typeface="AppleSDGothicNeo"/>
              </a:rPr>
              <a:t>TWO MARKETS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49808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005840"/>
            <a:ext cx="94183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말레이시아는 안정적으로 광고비를 </a:t>
            </a:r>
          </a:p>
          <a:p>
            <a:pPr algn="l">
              <a:lnSpc>
                <a:spcPct val="118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쓰는 </a:t>
            </a:r>
            <a:r>
              <a:rPr b="1" sz="2200">
                <a:solidFill>
                  <a:srgbClr val="E27A47"/>
                </a:solidFill>
                <a:latin typeface="AppleSDGothicNeo"/>
              </a:rPr>
              <a:t>"캐시카우"</a:t>
            </a:r>
            <a:r>
              <a:rPr b="1" sz="2200">
                <a:solidFill>
                  <a:srgbClr val="1B2A4E"/>
                </a:solidFill>
                <a:latin typeface="AppleSDGothicNeo"/>
              </a:rPr>
              <a:t>, 인도네시아는 폭발적으로 </a:t>
            </a:r>
          </a:p>
          <a:p>
            <a:pPr algn="l">
              <a:lnSpc>
                <a:spcPct val="118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늘어나는 </a:t>
            </a:r>
            <a:r>
              <a:rPr b="1" sz="2200">
                <a:solidFill>
                  <a:srgbClr val="0F8B65"/>
                </a:solidFill>
                <a:latin typeface="AppleSDGothicNeo"/>
              </a:rPr>
              <a:t>"성장 엔진"</a:t>
            </a:r>
            <a:r>
              <a:rPr b="1" sz="2200">
                <a:solidFill>
                  <a:srgbClr val="1B2A4E"/>
                </a:solidFill>
                <a:latin typeface="AppleSDGothicNeo"/>
              </a:rPr>
              <a:t>이었습니다.</a:t>
            </a:r>
          </a:p>
        </p:txBody>
      </p:sp>
      <p:pic>
        <p:nvPicPr>
          <p:cNvPr id="7" name="Picture 6" descr="chart_du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743200"/>
            <a:ext cx="9418320" cy="380382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" y="626364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b="1" sz="1200">
                <a:solidFill>
                  <a:srgbClr val="1B2A4E"/>
                </a:solidFill>
                <a:latin typeface="AppleSDGothicNeo"/>
              </a:rPr>
              <a:t>두 시장 모두 정확히 4명씩 환자를 가져왔습니다. </a:t>
            </a:r>
            <a:r>
              <a:rPr b="0" sz="1200">
                <a:solidFill>
                  <a:srgbClr val="1F2937"/>
                </a:solidFill>
                <a:latin typeface="AppleSDGothicNeo"/>
              </a:rPr>
              <a:t>그러나 그 4명에 도달하는 방식은 정반대였습니다. </a:t>
            </a:r>
          </a:p>
          <a:p>
            <a:pPr algn="l">
              <a:lnSpc>
                <a:spcPct val="150000"/>
              </a:lnSpc>
            </a:pPr>
            <a:r>
              <a:rPr b="0" sz="1200">
                <a:solidFill>
                  <a:srgbClr val="1F2937"/>
                </a:solidFill>
                <a:latin typeface="AppleSDGothicNeo"/>
              </a:rPr>
              <a:t>말레이시아는 매월 평균 178명의 메시지에서 천천히 4명을 골라냈고, 인도네시아는 5월 한 달에 401명에서 폭발적으로 모았습니다.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6995160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711403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회복의 거의 모든 것 — 인도네시아 +702%, 말레이시아 +9%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55279" y="7114032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4 /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689336" cy="7562088"/>
          </a:xfrm>
          <a:prstGeom prst="rect">
            <a:avLst/>
          </a:prstGeom>
          <a:solidFill>
            <a:srgbClr val="1B2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6B7280"/>
                </a:solidFill>
                <a:latin typeface="AppleSDGothicNeo"/>
              </a:rPr>
              <a:t>3막 ① · </a:t>
            </a:r>
            <a:r>
              <a:rPr b="1" sz="1000">
                <a:solidFill>
                  <a:srgbClr val="C72C2C"/>
                </a:solidFill>
                <a:latin typeface="AppleSDGothicNeo"/>
              </a:rPr>
              <a:t>다음 12주에 우리가 할 한 가지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80" y="41148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1000">
                <a:solidFill>
                  <a:srgbClr val="6B7280"/>
                </a:solidFill>
                <a:latin typeface="AppleSDGothicNeo"/>
              </a:rPr>
              <a:t>THE PLAN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49808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411480"/>
            <a:ext cx="9409176" cy="411480"/>
          </a:xfrm>
          <a:prstGeom prst="rect">
            <a:avLst/>
          </a:prstGeom>
          <a:solidFill>
            <a:srgbClr val="1B2A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45720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AAAAAA"/>
                </a:solidFill>
                <a:latin typeface="AppleSDGothicNeo"/>
              </a:rPr>
              <a:t>3막 ① · </a:t>
            </a:r>
            <a:r>
              <a:rPr b="1" sz="1000">
                <a:solidFill>
                  <a:srgbClr val="C72C2C"/>
                </a:solidFill>
                <a:latin typeface="AppleSDGothicNeo"/>
              </a:rPr>
              <a:t>다음 12주에 우리가 할 한 가지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40880" y="457200"/>
            <a:ext cx="3017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1000">
                <a:solidFill>
                  <a:srgbClr val="AAAAAA"/>
                </a:solidFill>
                <a:latin typeface="AppleSDGothicNeo"/>
              </a:rPr>
              <a:t>THE 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786384"/>
            <a:ext cx="9409176" cy="8000"/>
          </a:xfrm>
          <a:prstGeom prst="rect">
            <a:avLst/>
          </a:prstGeom>
          <a:solidFill>
            <a:srgbClr val="5555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097280"/>
            <a:ext cx="941832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b="1" sz="2400">
                <a:solidFill>
                  <a:srgbClr val="FFFFFF"/>
                </a:solidFill>
                <a:latin typeface="AppleSDGothicNeo"/>
              </a:rPr>
              <a:t>인도네시아 광고 비중을 지금의 </a:t>
            </a:r>
          </a:p>
          <a:p>
            <a:pPr algn="l">
              <a:lnSpc>
                <a:spcPct val="118000"/>
              </a:lnSpc>
            </a:pPr>
            <a:r>
              <a:rPr b="1" sz="2400">
                <a:solidFill>
                  <a:srgbClr val="FFFFFF"/>
                </a:solidFill>
                <a:latin typeface="AppleSDGothicNeo"/>
              </a:rPr>
              <a:t>25%에서 </a:t>
            </a:r>
            <a:r>
              <a:rPr b="1" sz="2400">
                <a:solidFill>
                  <a:srgbClr val="C72C2C"/>
                </a:solidFill>
                <a:latin typeface="AppleSDGothicNeo"/>
              </a:rPr>
              <a:t>60%까지</a:t>
            </a:r>
            <a:r>
              <a:rPr b="1" sz="2400">
                <a:solidFill>
                  <a:srgbClr val="FFFFFF"/>
                </a:solidFill>
                <a:latin typeface="AppleSDGothicNeo"/>
              </a:rPr>
              <a:t> 점진적으로 늘립니다.</a:t>
            </a:r>
          </a:p>
          <a:p>
            <a:pPr algn="l">
              <a:lnSpc>
                <a:spcPct val="118000"/>
              </a:lnSpc>
            </a:pPr>
            <a:r>
              <a:rPr b="1" sz="2400">
                <a:solidFill>
                  <a:srgbClr val="FFFFFF"/>
                </a:solidFill>
                <a:latin typeface="AppleSDGothicNeo"/>
              </a:rPr>
              <a:t>그것이 다음 분기의 핵심 결정입니다.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41148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b="1" sz="8800">
                <a:solidFill>
                  <a:srgbClr val="C72C2C"/>
                </a:solidFill>
                <a:latin typeface="AppleSDGothicNeo"/>
              </a:rPr>
              <a:t>25 → 60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93776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200">
                <a:solidFill>
                  <a:srgbClr val="AAAAAA"/>
                </a:solidFill>
                <a:latin typeface="AppleSDGothicNeo"/>
              </a:rPr>
              <a:t>인도네시아 광고비 비중 (%)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21208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1100">
                <a:solidFill>
                  <a:srgbClr val="888888"/>
                </a:solidFill>
                <a:latin typeface="AppleSDGothicNeo"/>
              </a:rPr>
              <a:t>분기 끝 목표 · 일 광고비 RM 120 도달 시 달성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320040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100">
                <a:solidFill>
                  <a:srgbClr val="C72C2C"/>
                </a:solidFill>
                <a:latin typeface="AppleSDGothicNeo"/>
              </a:rPr>
              <a:t>이 한 가지의 보조 결정 다섯 가지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0" y="3520440"/>
            <a:ext cx="5029200" cy="3657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b="1" sz="1300">
                <a:solidFill>
                  <a:srgbClr val="FFFFFF"/>
                </a:solidFill>
                <a:latin typeface="AppleSDGothicNeo"/>
              </a:rPr>
              <a:t>①  5국 광고 그룹을 절대 다시 합치지 않습니다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>     인도네시아·말레이시아·싱가포르·베트남·인도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>     각각의 학습 신호를 보존 — 4월 위기 재발 방지.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/>
            </a:r>
          </a:p>
          <a:p>
            <a:pPr algn="l">
              <a:lnSpc>
                <a:spcPct val="145000"/>
              </a:lnSpc>
            </a:pPr>
            <a:r>
              <a:rPr b="1" sz="1300">
                <a:solidFill>
                  <a:srgbClr val="FFFFFF"/>
                </a:solidFill>
                <a:latin typeface="AppleSDGothicNeo"/>
              </a:rPr>
              <a:t>②  말레이시아 광고 그룹은 그대로 유지합니다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>     일 광고비 RM 55 유지, 자막은 말레이어+영어 병기.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/>
            </a:r>
          </a:p>
          <a:p>
            <a:pPr algn="l">
              <a:lnSpc>
                <a:spcPct val="145000"/>
              </a:lnSpc>
            </a:pPr>
            <a:r>
              <a:rPr b="1" sz="1300">
                <a:solidFill>
                  <a:srgbClr val="FFFFFF"/>
                </a:solidFill>
                <a:latin typeface="AppleSDGothicNeo"/>
              </a:rPr>
              <a:t>③  광고 영상·사진을 12개로 확장합니다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>     영상 2종(15초·30초), 릴스 2종, 카루셀 2종, 이미지 2종,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>     스토리 1종, 폼 1종, 브랜드 1종, 후기 1종 = 12개.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/>
            </a:r>
          </a:p>
          <a:p>
            <a:pPr algn="l">
              <a:lnSpc>
                <a:spcPct val="145000"/>
              </a:lnSpc>
            </a:pPr>
            <a:r>
              <a:rPr b="1" sz="1300">
                <a:solidFill>
                  <a:srgbClr val="FFFFFF"/>
                </a:solidFill>
                <a:latin typeface="AppleSDGothicNeo"/>
              </a:rPr>
              <a:t>④  첫 메시지에 자동으로 5개 질문을 보냅니다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>     이름·생년월일·키·몸무게·부모님 키 — 의향 있는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>     환자만 걸러내는 자동 필터.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/>
            </a:r>
          </a:p>
          <a:p>
            <a:pPr algn="l">
              <a:lnSpc>
                <a:spcPct val="145000"/>
              </a:lnSpc>
            </a:pPr>
            <a:r>
              <a:rPr b="1" sz="1300">
                <a:solidFill>
                  <a:srgbClr val="FFFFFF"/>
                </a:solidFill>
                <a:latin typeface="AppleSDGothicNeo"/>
              </a:rPr>
              <a:t>⑤  Q3로 미루는 야심찬 실험은 미룹니다</a:t>
            </a:r>
          </a:p>
          <a:p>
            <a:pPr algn="l">
              <a:lnSpc>
                <a:spcPct val="145000"/>
              </a:lnSpc>
            </a:pPr>
            <a:r>
              <a:rPr b="0" sz="1150">
                <a:solidFill>
                  <a:srgbClr val="CCCCCC"/>
                </a:solidFill>
                <a:latin typeface="AppleSDGothicNeo"/>
              </a:rPr>
              <a:t>     한 분기에 검증된 한 가지를 큰 폭으로.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6995160"/>
            <a:ext cx="9409176" cy="8000"/>
          </a:xfrm>
          <a:prstGeom prst="rect">
            <a:avLst/>
          </a:prstGeom>
          <a:solidFill>
            <a:srgbClr val="5555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711403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900">
                <a:solidFill>
                  <a:srgbClr val="888888"/>
                </a:solidFill>
                <a:latin typeface="AppleSDGothicNeo"/>
              </a:rPr>
              <a:t>한 분기에 검증된 한 가지를 큰 폭으로 — 미검증 다섯 가지를 작은 폭으로 하지 않습니다.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55279" y="7114032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900">
                <a:solidFill>
                  <a:srgbClr val="888888"/>
                </a:solidFill>
                <a:latin typeface="AppleSDGothicNeo"/>
              </a:rPr>
              <a:t>5 / 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689336" cy="7562088"/>
          </a:xfrm>
          <a:prstGeom prst="rect">
            <a:avLst/>
          </a:prstGeom>
          <a:solidFill>
            <a:srgbClr val="FA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6B7280"/>
                </a:solidFill>
                <a:latin typeface="AppleSDGothicNeo"/>
              </a:rPr>
              <a:t>3막 ② · </a:t>
            </a:r>
            <a:r>
              <a:rPr b="1" sz="1000">
                <a:solidFill>
                  <a:srgbClr val="C72C2C"/>
                </a:solidFill>
                <a:latin typeface="AppleSDGothicNeo"/>
              </a:rPr>
              <a:t>첫 2주에 무엇을 하는가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80" y="41148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1000">
                <a:solidFill>
                  <a:srgbClr val="6B7280"/>
                </a:solidFill>
                <a:latin typeface="AppleSDGothicNeo"/>
              </a:rPr>
              <a:t>FIRST 14 DAYS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49808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005840"/>
            <a:ext cx="941832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2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6월 9일 월요일 오전 9시부터 </a:t>
            </a:r>
          </a:p>
          <a:p>
            <a:pPr algn="l">
              <a:lnSpc>
                <a:spcPct val="122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5개 작업을 시작합니다. </a:t>
            </a:r>
            <a:r>
              <a:rPr b="1" sz="2200">
                <a:solidFill>
                  <a:srgbClr val="1B2A4E"/>
                </a:solidFill>
                <a:latin typeface="AppleSDGothicNeo"/>
              </a:rPr>
              <a:t>각 작업에는 </a:t>
            </a:r>
          </a:p>
          <a:p>
            <a:pPr algn="l">
              <a:lnSpc>
                <a:spcPct val="122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담당자, 일자, 비용, 그리고 2주 뒤 확인할 수 있는 결과가 정해져 있습니다.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2377440"/>
            <a:ext cx="9418320" cy="365760"/>
          </a:xfrm>
          <a:prstGeom prst="rect">
            <a:avLst/>
          </a:prstGeom>
          <a:solidFill>
            <a:srgbClr val="1B2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2441448"/>
            <a:ext cx="411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900">
                <a:solidFill>
                  <a:srgbClr val="FFFFFF"/>
                </a:solidFill>
                <a:latin typeface="AppleSDGothicNeo"/>
              </a:rPr>
              <a:t>#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441448"/>
            <a:ext cx="2697479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900">
                <a:solidFill>
                  <a:srgbClr val="FFFFFF"/>
                </a:solidFill>
                <a:latin typeface="AppleSDGothicNeo"/>
              </a:rPr>
              <a:t>무엇을 한다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4759" y="2441448"/>
            <a:ext cx="1417321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900">
                <a:solidFill>
                  <a:srgbClr val="FFFFFF"/>
                </a:solidFill>
                <a:latin typeface="AppleSDGothicNeo"/>
              </a:rPr>
              <a:t>누가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0" y="2441448"/>
            <a:ext cx="1234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900">
                <a:solidFill>
                  <a:srgbClr val="FFFFFF"/>
                </a:solidFill>
                <a:latin typeface="AppleSDGothicNeo"/>
              </a:rPr>
              <a:t>언제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441448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900">
                <a:solidFill>
                  <a:srgbClr val="FFFFFF"/>
                </a:solidFill>
                <a:latin typeface="AppleSDGothicNeo"/>
              </a:rPr>
              <a:t>비용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60920" y="2441448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900">
                <a:solidFill>
                  <a:srgbClr val="FFFFFF"/>
                </a:solidFill>
                <a:latin typeface="AppleSDGothicNeo"/>
              </a:rPr>
              <a:t>2주 뒤 확인할 결과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2743200"/>
            <a:ext cx="9418320" cy="640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2907792"/>
            <a:ext cx="4114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C72C2C"/>
                </a:solidFill>
                <a:latin typeface="AppleSDGothicNeo"/>
              </a:rPr>
              <a:t>A1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24712" y="2816352"/>
            <a:ext cx="2606039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5국 광고 그룹 분리 — 기존 통합 그룹 일시정지 후 인도네시아·말레이시아·싱가포르·베트남·인도 각각 신규 광고 그룹 복제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94759" y="2852928"/>
            <a:ext cx="1417321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광고 운영자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080" y="2852928"/>
            <a:ext cx="1234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6/9 (월)</a:t>
            </a:r>
          </a:p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09-11시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880360"/>
            <a:ext cx="914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1" sz="900">
                <a:solidFill>
                  <a:srgbClr val="1F2937"/>
                </a:solidFill>
                <a:latin typeface="AppleSDGothicNeo"/>
              </a:rPr>
              <a:t>0원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60920" y="2852928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7일 후 인도네시아 메시지 1건당 비용 RM 15 이하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3383280"/>
            <a:ext cx="9418320" cy="640080"/>
          </a:xfrm>
          <a:prstGeom prst="rect">
            <a:avLst/>
          </a:prstGeom>
          <a:solidFill>
            <a:srgbClr val="F5F5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800" y="3547872"/>
            <a:ext cx="4114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C72C2C"/>
                </a:solidFill>
                <a:latin typeface="AppleSDGothicNeo"/>
              </a:rPr>
              <a:t>A2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24712" y="3456432"/>
            <a:ext cx="2606039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광고비 분배 — 일 RM 210을 5국에 80/55/30/30/15로 배분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94759" y="3493008"/>
            <a:ext cx="1417321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광고 운영자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12080" y="3493008"/>
            <a:ext cx="1234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6/9 (월)</a:t>
            </a:r>
          </a:p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11시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520440"/>
            <a:ext cx="914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1" sz="900">
                <a:solidFill>
                  <a:srgbClr val="1F2937"/>
                </a:solidFill>
                <a:latin typeface="AppleSDGothicNeo"/>
              </a:rPr>
              <a:t>일 RM 210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60920" y="3493008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14일 평균 일 메시지 14건 이상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" y="4023360"/>
            <a:ext cx="9418320" cy="640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85800" y="4187952"/>
            <a:ext cx="4114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C72C2C"/>
                </a:solidFill>
                <a:latin typeface="AppleSDGothicNeo"/>
              </a:rPr>
              <a:t>A3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24712" y="4096512"/>
            <a:ext cx="2606039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WhatsApp 첫 답장에 5개 질문 자동 응답 설정 (이름·생년월일·키·몸무게·부모님 키)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794759" y="4133088"/>
            <a:ext cx="1417321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상담실장 + 개발자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12080" y="4133088"/>
            <a:ext cx="1234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6/9-13 (월-금)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46520" y="4160520"/>
            <a:ext cx="914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1" sz="900">
                <a:solidFill>
                  <a:srgbClr val="1F2937"/>
                </a:solidFill>
                <a:latin typeface="AppleSDGothicNeo"/>
              </a:rPr>
              <a:t>0원 (내부)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60920" y="4133088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메시지 → 질문지 전환율 1.17% → 5% 진입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0080" y="4663440"/>
            <a:ext cx="9418320" cy="640080"/>
          </a:xfrm>
          <a:prstGeom prst="rect">
            <a:avLst/>
          </a:prstGeom>
          <a:solidFill>
            <a:srgbClr val="F5F5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85800" y="4828032"/>
            <a:ext cx="4114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C72C2C"/>
                </a:solidFill>
                <a:latin typeface="AppleSDGothicNeo"/>
              </a:rPr>
              <a:t>A4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24712" y="4736592"/>
            <a:ext cx="2606039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페이스북 CAPI 등록 — 우리 서버에서 페이스북으로 환자 매출 데이터 직접 전송 (브라우저 추적 차단 우회)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794759" y="4773168"/>
            <a:ext cx="1417321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개발자 + 광고 운영자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12080" y="4773168"/>
            <a:ext cx="1234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6/10-12 (화-목)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46520" y="4800600"/>
            <a:ext cx="914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1" sz="900">
                <a:solidFill>
                  <a:srgbClr val="1F2937"/>
                </a:solidFill>
                <a:latin typeface="AppleSDGothicNeo"/>
              </a:rPr>
              <a:t>0원 (내부)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60920" y="4773168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CAPI 데이터 일 5건 이상 안정적 전송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40080" y="5303520"/>
            <a:ext cx="9418320" cy="640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85800" y="5468112"/>
            <a:ext cx="4114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C72C2C"/>
                </a:solidFill>
                <a:latin typeface="AppleSDGothicNeo"/>
              </a:rPr>
              <a:t>A5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24712" y="5376672"/>
            <a:ext cx="2606039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현지화 자막·CTA 6세트 발주 — 인도네시아어 2, 말레이어 2, 싱·베·인도 영문 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94759" y="5413248"/>
            <a:ext cx="1417321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마케팅 매니저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212080" y="5413248"/>
            <a:ext cx="12344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6/9 발주</a:t>
            </a:r>
          </a:p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6/16 납품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446520" y="5440680"/>
            <a:ext cx="914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1" sz="900">
                <a:solidFill>
                  <a:srgbClr val="1F2937"/>
                </a:solidFill>
                <a:latin typeface="AppleSDGothicNeo"/>
              </a:rPr>
              <a:t>약 17만 원</a:t>
            </a:r>
          </a:p>
          <a:p>
            <a:pPr algn="l">
              <a:lnSpc>
                <a:spcPct val="130000"/>
              </a:lnSpc>
            </a:pPr>
            <a:r>
              <a:rPr b="1" sz="900">
                <a:solidFill>
                  <a:srgbClr val="1F2937"/>
                </a:solidFill>
                <a:latin typeface="AppleSDGothicNeo"/>
              </a:rPr>
              <a:t>(RM 600)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360920" y="5413248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b="0" sz="900">
                <a:solidFill>
                  <a:srgbClr val="1F2937"/>
                </a:solidFill>
                <a:latin typeface="AppleSDGothicNeo"/>
              </a:rPr>
              <a:t>5개국 광고 그룹에 모두 적용 완료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40080" y="6995160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640080" y="711403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총 14일 비용 약 1백만 원 (광고비 RM 2,940 + 외주 RM 600 ≈ 1,026,000원) · 결재 1건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955279" y="7114032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6 /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689336" cy="7562088"/>
          </a:xfrm>
          <a:prstGeom prst="rect">
            <a:avLst/>
          </a:prstGeom>
          <a:solidFill>
            <a:srgbClr val="FA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6B7280"/>
                </a:solidFill>
                <a:latin typeface="AppleSDGothicNeo"/>
              </a:rPr>
              <a:t>3막 ③ · </a:t>
            </a:r>
            <a:r>
              <a:rPr b="1" sz="1000">
                <a:solidFill>
                  <a:srgbClr val="C72C2C"/>
                </a:solidFill>
                <a:latin typeface="AppleSDGothicNeo"/>
              </a:rPr>
              <a:t>6주차에 우리가 멈춰서 확인하는 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80" y="41148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1000">
                <a:solidFill>
                  <a:srgbClr val="6B7280"/>
                </a:solidFill>
                <a:latin typeface="AppleSDGothicNeo"/>
              </a:rPr>
              <a:t>GATE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49808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005840"/>
            <a:ext cx="941832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2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7월 14일에 우리는 광고비 증액을 멈추고 </a:t>
            </a:r>
          </a:p>
          <a:p>
            <a:pPr algn="l">
              <a:lnSpc>
                <a:spcPct val="122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4가지 숫자를 확인합니다. </a:t>
            </a:r>
          </a:p>
          <a:p>
            <a:pPr algn="l">
              <a:lnSpc>
                <a:spcPct val="122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4개 모두 통과하면 가속, 하나라도 못 통과하면 광고 외주로 전환합니다.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2926080"/>
            <a:ext cx="3017520" cy="3657600"/>
          </a:xfrm>
          <a:prstGeom prst="rect">
            <a:avLst/>
          </a:prstGeom>
          <a:solidFill>
            <a:srgbClr val="1B2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30632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100">
                <a:solidFill>
                  <a:srgbClr val="C72C2C"/>
                </a:solidFill>
                <a:latin typeface="AppleSDGothicNeo"/>
              </a:rPr>
              <a:t>7월 14일에 측정한다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383280"/>
            <a:ext cx="274320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b="0" sz="1300">
                <a:solidFill>
                  <a:srgbClr val="FFFFFF"/>
                </a:solidFill>
                <a:latin typeface="AppleSDGothicNeo"/>
              </a:rPr>
              <a:t>①  메시지 1건당 </a:t>
            </a:r>
            <a:r>
              <a:rPr b="1" sz="1400">
                <a:solidFill>
                  <a:srgbClr val="FFFFFF"/>
                </a:solidFill>
                <a:latin typeface="AppleSDGothicNeo"/>
              </a:rPr>
              <a:t>RM 15 이하</a:t>
            </a:r>
          </a:p>
          <a:p>
            <a:pPr algn="l">
              <a:lnSpc>
                <a:spcPct val="145000"/>
              </a:lnSpc>
            </a:pPr>
            <a:r>
              <a:rPr b="0" sz="1200">
                <a:solidFill>
                  <a:srgbClr val="CCCCCC"/>
                </a:solidFill>
                <a:latin typeface="AppleSDGothicNeo"/>
              </a:rPr>
              <a:t>      (인도네시아 광고 그룹)</a:t>
            </a:r>
          </a:p>
          <a:p>
            <a:pPr algn="l">
              <a:lnSpc>
                <a:spcPct val="145000"/>
              </a:lnSpc>
            </a:pPr>
            <a:r>
              <a:rPr b="0" sz="1200">
                <a:solidFill>
                  <a:srgbClr val="CCCCCC"/>
                </a:solidFill>
                <a:latin typeface="AppleSDGothicNeo"/>
              </a:rPr>
              <a:t/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FFFFFF"/>
                </a:solidFill>
                <a:latin typeface="AppleSDGothicNeo"/>
              </a:rPr>
              <a:t>②  응답률 </a:t>
            </a:r>
            <a:r>
              <a:rPr b="1" sz="1400">
                <a:solidFill>
                  <a:srgbClr val="FFFFFF"/>
                </a:solidFill>
                <a:latin typeface="AppleSDGothicNeo"/>
              </a:rPr>
              <a:t>80% 이상</a:t>
            </a:r>
          </a:p>
          <a:p>
            <a:pPr algn="l">
              <a:lnSpc>
                <a:spcPct val="145000"/>
              </a:lnSpc>
            </a:pPr>
            <a:r>
              <a:rPr b="0" sz="1200">
                <a:solidFill>
                  <a:srgbClr val="CCCCCC"/>
                </a:solidFill>
                <a:latin typeface="AppleSDGothicNeo"/>
              </a:rPr>
              <a:t>      (광고 메시지 → 우리 답장 → 환자 재응답)</a:t>
            </a:r>
          </a:p>
          <a:p>
            <a:pPr algn="l">
              <a:lnSpc>
                <a:spcPct val="145000"/>
              </a:lnSpc>
            </a:pPr>
            <a:r>
              <a:rPr b="0" sz="1200">
                <a:solidFill>
                  <a:srgbClr val="CCCCCC"/>
                </a:solidFill>
                <a:latin typeface="AppleSDGothicNeo"/>
              </a:rPr>
              <a:t/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FFFFFF"/>
                </a:solidFill>
                <a:latin typeface="AppleSDGothicNeo"/>
              </a:rPr>
              <a:t>③  메시지 → 질문지 </a:t>
            </a:r>
            <a:r>
              <a:rPr b="1" sz="1400">
                <a:solidFill>
                  <a:srgbClr val="FFFFFF"/>
                </a:solidFill>
                <a:latin typeface="AppleSDGothicNeo"/>
              </a:rPr>
              <a:t>전환율 5% 이상</a:t>
            </a:r>
          </a:p>
          <a:p>
            <a:pPr algn="l">
              <a:lnSpc>
                <a:spcPct val="145000"/>
              </a:lnSpc>
            </a:pPr>
            <a:r>
              <a:rPr b="0" sz="1200">
                <a:solidFill>
                  <a:srgbClr val="CCCCCC"/>
                </a:solidFill>
                <a:latin typeface="AppleSDGothicNeo"/>
              </a:rPr>
              <a:t>      (5개 질문 자동응답 시작 후)</a:t>
            </a:r>
          </a:p>
          <a:p>
            <a:pPr algn="l">
              <a:lnSpc>
                <a:spcPct val="145000"/>
              </a:lnSpc>
            </a:pPr>
            <a:r>
              <a:rPr b="0" sz="1200">
                <a:solidFill>
                  <a:srgbClr val="CCCCCC"/>
                </a:solidFill>
                <a:latin typeface="AppleSDGothicNeo"/>
              </a:rPr>
              <a:t/>
            </a:r>
          </a:p>
          <a:p>
            <a:pPr algn="l">
              <a:lnSpc>
                <a:spcPct val="145000"/>
              </a:lnSpc>
            </a:pPr>
            <a:r>
              <a:rPr b="0" sz="1300">
                <a:solidFill>
                  <a:srgbClr val="FFFFFF"/>
                </a:solidFill>
                <a:latin typeface="AppleSDGothicNeo"/>
              </a:rPr>
              <a:t>④  누적 </a:t>
            </a:r>
            <a:r>
              <a:rPr b="1" sz="1400">
                <a:solidFill>
                  <a:srgbClr val="FFFFFF"/>
                </a:solidFill>
                <a:latin typeface="AppleSDGothicNeo"/>
              </a:rPr>
              <a:t>계약 4건 이상</a:t>
            </a:r>
          </a:p>
          <a:p>
            <a:pPr algn="l">
              <a:lnSpc>
                <a:spcPct val="145000"/>
              </a:lnSpc>
            </a:pPr>
            <a:r>
              <a:rPr b="0" sz="1200">
                <a:solidFill>
                  <a:srgbClr val="CCCCCC"/>
                </a:solidFill>
                <a:latin typeface="AppleSDGothicNeo"/>
              </a:rPr>
              <a:t>      (6주 누적 신규 환자 수)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31920" y="2926080"/>
            <a:ext cx="6126480" cy="1691640"/>
          </a:xfrm>
          <a:prstGeom prst="rect">
            <a:avLst/>
          </a:prstGeom>
          <a:solidFill>
            <a:srgbClr val="E6F4EE"/>
          </a:solidFill>
          <a:ln w="12700">
            <a:solidFill>
              <a:srgbClr val="0F8B6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14800" y="306324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0F8B65"/>
                </a:solidFill>
                <a:latin typeface="AppleSDGothicNeo"/>
              </a:rPr>
              <a:t>4개 모두 통과 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3383280"/>
            <a:ext cx="5852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500">
                <a:solidFill>
                  <a:srgbClr val="1B2A4E"/>
                </a:solidFill>
                <a:latin typeface="AppleSDGothicNeo"/>
              </a:rPr>
              <a:t>→ 7주차부터 일 광고비 RM 350으로 증액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3749039"/>
            <a:ext cx="58521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b="0" sz="1100">
                <a:solidFill>
                  <a:srgbClr val="1F2937"/>
                </a:solidFill>
                <a:latin typeface="AppleSDGothicNeo"/>
              </a:rPr>
              <a:t>분기 누적 광고비 약 RM 40,000 (≈ 1,160만 원)</a:t>
            </a:r>
          </a:p>
          <a:p>
            <a:pPr algn="l">
              <a:lnSpc>
                <a:spcPct val="150000"/>
              </a:lnSpc>
            </a:pPr>
            <a:r>
              <a:rPr b="0" sz="1100">
                <a:solidFill>
                  <a:srgbClr val="1F2937"/>
                </a:solidFill>
                <a:latin typeface="AppleSDGothicNeo"/>
              </a:rPr>
              <a:t>12주 끝에 환자 24명 · 메시지 1건당 비용 RM 2,500 이하 목표 달성 가능.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31920" y="4800600"/>
            <a:ext cx="6126480" cy="1783080"/>
          </a:xfrm>
          <a:prstGeom prst="rect">
            <a:avLst/>
          </a:prstGeom>
          <a:solidFill>
            <a:srgbClr val="F8E8E8"/>
          </a:solidFill>
          <a:ln w="12700">
            <a:solidFill>
              <a:srgbClr val="C72C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114800" y="493776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C72C2C"/>
                </a:solidFill>
                <a:latin typeface="AppleSDGothicNeo"/>
              </a:rPr>
              <a:t>하나라도 못 통과 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5257800"/>
            <a:ext cx="5852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500">
                <a:solidFill>
                  <a:srgbClr val="1B2A4E"/>
                </a:solidFill>
                <a:latin typeface="AppleSDGothicNeo"/>
              </a:rPr>
              <a:t>→ 광고 외주 대행사 검토로 즉시 전환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0" y="5623560"/>
            <a:ext cx="58521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b="0" sz="1100">
                <a:solidFill>
                  <a:srgbClr val="1F2937"/>
                </a:solidFill>
                <a:latin typeface="AppleSDGothicNeo"/>
              </a:rPr>
              <a:t>내부 운영에 한계가 있음을 인정하는 결정. 외주 대행사 RFP 발송 (7주차 시작 즉시).</a:t>
            </a:r>
          </a:p>
          <a:p>
            <a:pPr algn="l">
              <a:lnSpc>
                <a:spcPct val="150000"/>
              </a:lnSpc>
            </a:pPr>
            <a:r>
              <a:rPr b="0" sz="1100">
                <a:solidFill>
                  <a:srgbClr val="1F2937"/>
                </a:solidFill>
                <a:latin typeface="AppleSDGothicNeo"/>
              </a:rPr>
              <a:t>외주 fee 월 약 RM 5,000 (≈ 145만 원) + 광고비 절감 효과 분석. 결정 회의 7월 15일(화).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0080" y="6995160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711403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게이트는 가속 결정이 아니라 가속 자격 검증입니다 — 3분기 손실을 막는 안전장치.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55279" y="7114032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7 /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689336" cy="7562088"/>
          </a:xfrm>
          <a:prstGeom prst="rect">
            <a:avLst/>
          </a:prstGeom>
          <a:solidFill>
            <a:srgbClr val="FAFA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6B7280"/>
                </a:solidFill>
                <a:latin typeface="AppleSDGothicNeo"/>
              </a:rPr>
              <a:t>3막 ④ · </a:t>
            </a:r>
            <a:r>
              <a:rPr b="1" sz="1000">
                <a:solidFill>
                  <a:srgbClr val="C72C2C"/>
                </a:solidFill>
                <a:latin typeface="AppleSDGothicNeo"/>
              </a:rPr>
              <a:t>12주 끝에 우리가 보여드릴 결과 — 정량 약속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80" y="41148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1000">
                <a:solidFill>
                  <a:srgbClr val="6B7280"/>
                </a:solidFill>
                <a:latin typeface="AppleSDGothicNeo"/>
              </a:rPr>
              <a:t>THE PROMISE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49808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005840"/>
            <a:ext cx="941832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8월 26일 분기 마지막 날, </a:t>
            </a:r>
          </a:p>
          <a:p>
            <a:pPr algn="l">
              <a:lnSpc>
                <a:spcPct val="125000"/>
              </a:lnSpc>
            </a:pPr>
            <a:r>
              <a:rPr b="1" sz="2200">
                <a:solidFill>
                  <a:srgbClr val="1B2A4E"/>
                </a:solidFill>
                <a:latin typeface="AppleSDGothicNeo"/>
              </a:rPr>
              <a:t>우리는 세 가지 숫자를 확인해 보여드립니다. </a:t>
            </a:r>
          </a:p>
          <a:p>
            <a:pPr algn="l">
              <a:lnSpc>
                <a:spcPct val="125000"/>
              </a:lnSpc>
            </a:pPr>
            <a:r>
              <a:rPr b="0" sz="1800">
                <a:solidFill>
                  <a:srgbClr val="1F2937"/>
                </a:solidFill>
                <a:latin typeface="AppleSDGothicNeo"/>
              </a:rPr>
              <a:t>미달성 시 다음 분기는 광고 외주 전환 — 결정은 사람이 아니라 숫자가 합니다.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2743200"/>
            <a:ext cx="301752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92608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C72C2C"/>
                </a:solidFill>
                <a:latin typeface="AppleSDGothicNeo"/>
              </a:rPr>
              <a:t>환자 — 3배 성장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24612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1200">
                <a:solidFill>
                  <a:srgbClr val="6B7280"/>
                </a:solidFill>
                <a:latin typeface="AppleSDGothicNeo"/>
              </a:rPr>
              <a:t>Q1 — 4개월 8명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56616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1400">
                <a:solidFill>
                  <a:srgbClr val="6B7280"/>
                </a:solidFill>
                <a:latin typeface="AppleSDGothicNeo"/>
              </a:rPr>
              <a:t>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840480"/>
            <a:ext cx="265176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b="1" sz="4400">
                <a:solidFill>
                  <a:srgbClr val="C72C2C"/>
                </a:solidFill>
                <a:latin typeface="AppleSDGothicNeo"/>
              </a:rPr>
              <a:t>환자 24명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937760"/>
            <a:ext cx="26517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b="0" sz="1000">
                <a:solidFill>
                  <a:srgbClr val="1F2937"/>
                </a:solidFill>
                <a:latin typeface="AppleSDGothicNeo"/>
              </a:rPr>
              <a:t>Q2 12주 신규 진료 계약. 인도네시아 10 · 말레이시아 8 · 싱가포르 3 · 베트남 2 · 인도 1. 임상 변동에 따른 분기 매출 약 RM 2.4M ~ 7.2M (≈ 6.96억 ~ 20.88억 원).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49040" y="2743200"/>
            <a:ext cx="301752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931920" y="292608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C72C2C"/>
                </a:solidFill>
                <a:latin typeface="AppleSDGothicNeo"/>
              </a:rPr>
              <a:t>광고비 — 8% 절감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31920" y="324612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1200">
                <a:solidFill>
                  <a:srgbClr val="6B7280"/>
                </a:solidFill>
                <a:latin typeface="AppleSDGothicNeo"/>
              </a:rPr>
              <a:t>Q1 — RM 2,716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31920" y="356616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1400">
                <a:solidFill>
                  <a:srgbClr val="6B7280"/>
                </a:solidFill>
                <a:latin typeface="AppleSDGothicNeo"/>
              </a:rPr>
              <a:t>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31920" y="3840480"/>
            <a:ext cx="265176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b="1" sz="4400">
                <a:solidFill>
                  <a:srgbClr val="1B2A4E"/>
                </a:solidFill>
                <a:latin typeface="AppleSDGothicNeo"/>
              </a:rPr>
              <a:t>RM 2,500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1920" y="4937760"/>
            <a:ext cx="26517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b="0" sz="1000">
                <a:solidFill>
                  <a:srgbClr val="1F2937"/>
                </a:solidFill>
                <a:latin typeface="AppleSDGothicNeo"/>
              </a:rPr>
              <a:t>환자 한 명을 모시는 데 든 광고비. 메시지 1건당 RM 20을 초과하는 14일이 연속될 경우 자동 audience refresh로 보장.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0" y="2743200"/>
            <a:ext cx="301752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040880" y="292608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1" sz="1000">
                <a:solidFill>
                  <a:srgbClr val="C72C2C"/>
                </a:solidFill>
                <a:latin typeface="AppleSDGothicNeo"/>
              </a:rPr>
              <a:t>의향 필터 — 8배 강화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40880" y="324612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1200">
                <a:solidFill>
                  <a:srgbClr val="6B7280"/>
                </a:solidFill>
                <a:latin typeface="AppleSDGothicNeo"/>
              </a:rPr>
              <a:t>Q1 — 1.17%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0880" y="356616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1400">
                <a:solidFill>
                  <a:srgbClr val="6B7280"/>
                </a:solidFill>
                <a:latin typeface="AppleSDGothicNeo"/>
              </a:rPr>
              <a:t>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40880" y="3840480"/>
            <a:ext cx="265176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b="1" sz="4400">
                <a:solidFill>
                  <a:srgbClr val="0F8B65"/>
                </a:solidFill>
                <a:latin typeface="AppleSDGothicNeo"/>
              </a:rPr>
              <a:t>10%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40880" y="4937760"/>
            <a:ext cx="26517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b="0" sz="1000">
                <a:solidFill>
                  <a:srgbClr val="1F2937"/>
                </a:solidFill>
                <a:latin typeface="AppleSDGothicNeo"/>
              </a:rPr>
              <a:t>메시지 → 5개 질문지 응답 전환율. 첫 답장 자동응답 + 페이스북 CAPI 2단 학습으로 진짜 치료 의향이 있는 환자만 걸러냅니다.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" y="6355080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" y="6473952"/>
            <a:ext cx="94183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b="1" sz="1200">
                <a:solidFill>
                  <a:srgbClr val="1B2A4E"/>
                </a:solidFill>
                <a:latin typeface="AppleSDGothicNeo"/>
              </a:rPr>
              <a:t>분기 끝 평가 회의 </a:t>
            </a:r>
            <a:r>
              <a:rPr b="0" sz="1200">
                <a:solidFill>
                  <a:srgbClr val="1F2937"/>
                </a:solidFill>
                <a:latin typeface="AppleSDGothicNeo"/>
              </a:rPr>
              <a:t>· 2026년 8월 27일 (수) 오전 10시 · 의원 회의실 · 채용현 원장 + 마케팅 매니저 + 광고 운영자 참석.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40080" y="6995160"/>
            <a:ext cx="9409176" cy="8000"/>
          </a:xfrm>
          <a:prstGeom prst="rect">
            <a:avLst/>
          </a:prstGeom>
          <a:solidFill>
            <a:srgbClr val="D1D5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" y="711403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한 분기에 검증된 한 가지를 큰 폭으로 — 그게 어렵지 않게 보이도록 만든 것이 이 보고서의 전부입니다.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955279" y="7114032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40000"/>
              </a:lnSpc>
            </a:pPr>
            <a:r>
              <a:rPr b="0" sz="900">
                <a:solidFill>
                  <a:srgbClr val="6B7280"/>
                </a:solidFill>
                <a:latin typeface="AppleSDGothicNeo"/>
              </a:rPr>
              <a:t>8 /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